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61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1D8A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1620" y="66"/>
      </p:cViewPr>
      <p:guideLst>
        <p:guide orient="horz" pos="21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995E8-902D-44F6-87C1-78FDDEF56C1D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0ECE6-7E29-4A9F-AE69-8FF6C1F0BC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296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0ECE6-7E29-4A9F-AE69-8FF6C1F0BC6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804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29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374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066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343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785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860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041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558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517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452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436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88344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7936C-C983-40CA-9809-CF8BB27E544E}" type="datetimeFigureOut">
              <a:rPr lang="zh-CN" altLang="en-US" smtClean="0"/>
              <a:t>2015/7/5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6FEBC-940A-4309-B09F-6BB6D47B2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2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1379081" y="1900235"/>
            <a:ext cx="2817872" cy="2914650"/>
          </a:xfrm>
          <a:prstGeom prst="roundRect">
            <a:avLst>
              <a:gd name="adj" fmla="val 2329"/>
            </a:avLst>
          </a:prstGeom>
          <a:solidFill>
            <a:srgbClr val="FAF7FA"/>
          </a:solidFill>
          <a:ln>
            <a:noFill/>
          </a:ln>
          <a:effectLst>
            <a:outerShdw blurRad="127000" dist="508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</a:t>
            </a:r>
            <a:endParaRPr lang="zh-CN" altLang="en-US" sz="1350" dirty="0"/>
          </a:p>
        </p:txBody>
      </p:sp>
      <p:sp>
        <p:nvSpPr>
          <p:cNvPr id="16" name="圆角矩形 15"/>
          <p:cNvSpPr/>
          <p:nvPr/>
        </p:nvSpPr>
        <p:spPr>
          <a:xfrm>
            <a:off x="4947048" y="1900235"/>
            <a:ext cx="2832497" cy="2914650"/>
          </a:xfrm>
          <a:prstGeom prst="roundRect">
            <a:avLst>
              <a:gd name="adj" fmla="val 2329"/>
            </a:avLst>
          </a:prstGeom>
          <a:solidFill>
            <a:srgbClr val="FAF7FA"/>
          </a:solidFill>
          <a:ln>
            <a:noFill/>
          </a:ln>
          <a:effectLst>
            <a:outerShdw blurRad="127000" dist="508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圆角矩形 8"/>
          <p:cNvSpPr/>
          <p:nvPr/>
        </p:nvSpPr>
        <p:spPr>
          <a:xfrm>
            <a:off x="3642360" y="4029075"/>
            <a:ext cx="1859280" cy="785810"/>
          </a:xfrm>
          <a:prstGeom prst="roundRect">
            <a:avLst>
              <a:gd name="adj" fmla="val 8485"/>
            </a:avLst>
          </a:prstGeom>
          <a:solidFill>
            <a:srgbClr val="FAF7FA"/>
          </a:solidFill>
          <a:ln>
            <a:noFill/>
          </a:ln>
          <a:effectLst>
            <a:outerShdw blurRad="127000" dist="508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10" name="圆角矩形 9"/>
          <p:cNvSpPr/>
          <p:nvPr/>
        </p:nvSpPr>
        <p:spPr>
          <a:xfrm>
            <a:off x="2704823" y="3006622"/>
            <a:ext cx="3749318" cy="856800"/>
          </a:xfrm>
          <a:prstGeom prst="roundRect">
            <a:avLst>
              <a:gd name="adj" fmla="val 8485"/>
            </a:avLst>
          </a:prstGeom>
          <a:solidFill>
            <a:srgbClr val="FAF7FA"/>
          </a:solidFill>
          <a:ln>
            <a:noFill/>
          </a:ln>
          <a:effectLst>
            <a:outerShdw blurRad="127000" dist="508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圆角矩形 10"/>
          <p:cNvSpPr/>
          <p:nvPr/>
        </p:nvSpPr>
        <p:spPr>
          <a:xfrm>
            <a:off x="1930402" y="1900235"/>
            <a:ext cx="5283198" cy="928690"/>
          </a:xfrm>
          <a:prstGeom prst="roundRect">
            <a:avLst>
              <a:gd name="adj" fmla="val 8485"/>
            </a:avLst>
          </a:prstGeom>
          <a:solidFill>
            <a:srgbClr val="FAF7FA"/>
          </a:solidFill>
          <a:ln>
            <a:noFill/>
          </a:ln>
          <a:effectLst>
            <a:outerShdw blurRad="127000" dist="508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2689861" y="2010344"/>
            <a:ext cx="3764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补给站机械设计</a:t>
            </a:r>
            <a:endParaRPr lang="zh-CN" altLang="en-US" sz="4000" dirty="0">
              <a:latin typeface="方正细黑一简体" panose="02010601030101010101" pitchFamily="2" charset="-122"/>
              <a:ea typeface="方正细黑一简体" panose="02010601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92911" y="3241964"/>
            <a:ext cx="4173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厦门大学</a:t>
            </a:r>
            <a:r>
              <a:rPr lang="en-US" altLang="zh-CN" sz="20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RCS</a:t>
            </a:r>
            <a:r>
              <a:rPr lang="zh-CN" altLang="en-US" sz="20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笃行队</a:t>
            </a:r>
            <a:endParaRPr lang="zh-CN" altLang="en-US" sz="2000" dirty="0">
              <a:latin typeface="方正细黑一简体" panose="02010601030101010101" pitchFamily="2" charset="-122"/>
              <a:ea typeface="方正细黑一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85430" y="4237314"/>
            <a:ext cx="417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曹栋</a:t>
            </a:r>
            <a:endParaRPr lang="zh-CN" altLang="en-US" dirty="0">
              <a:latin typeface="方正细黑一简体" panose="02010601030101010101" pitchFamily="2" charset="-122"/>
              <a:ea typeface="方正细黑一简体" panose="02010601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320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0.19557 -1.11111E-6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19778 -1.11111E-6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07407E-6 L -0.00017 0.0372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85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07407E-6 L 0.00069 -0.05487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275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-3.33333E-6 L 0.00069 -0.0548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275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07407E-6 L -0.00017 0.03726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9" grpId="0" animBg="1"/>
      <p:bldP spid="9" grpId="1" animBg="1"/>
      <p:bldP spid="10" grpId="0" animBg="1"/>
      <p:bldP spid="11" grpId="0" animBg="1"/>
      <p:bldP spid="11" grpId="1" animBg="1"/>
      <p:bldP spid="2" grpId="0"/>
      <p:bldP spid="2" grpId="1"/>
      <p:bldP spid="12" grpId="0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-1179871" y="-2323800"/>
            <a:ext cx="11503742" cy="11505600"/>
          </a:xfrm>
          <a:prstGeom prst="ellipse">
            <a:avLst/>
          </a:prstGeom>
          <a:solidFill>
            <a:srgbClr val="CE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椭圆 12"/>
          <p:cNvSpPr/>
          <p:nvPr/>
        </p:nvSpPr>
        <p:spPr>
          <a:xfrm>
            <a:off x="-1181729" y="-2323800"/>
            <a:ext cx="11505600" cy="11505600"/>
          </a:xfrm>
          <a:prstGeom prst="ellipse">
            <a:avLst/>
          </a:prstGeom>
          <a:solidFill>
            <a:srgbClr val="FF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189" y="0"/>
            <a:ext cx="3814594" cy="3564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783" y="0"/>
            <a:ext cx="3528217" cy="3564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6"/>
          <a:stretch/>
        </p:blipFill>
        <p:spPr>
          <a:xfrm>
            <a:off x="5471196" y="3560400"/>
            <a:ext cx="3672804" cy="3294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-1" y="0"/>
            <a:ext cx="1801189" cy="68616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00428" y="903350"/>
            <a:ext cx="1200329" cy="53213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600" dirty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 </a:t>
            </a:r>
            <a:r>
              <a:rPr lang="zh-CN" altLang="en-US" sz="66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     总  览</a:t>
            </a:r>
            <a:endParaRPr lang="zh-CN" altLang="en-US" sz="6600" dirty="0">
              <a:latin typeface="方正细黑一简体" panose="02010601030101010101" pitchFamily="2" charset="-122"/>
              <a:ea typeface="方正细黑一简体" panose="02010601030101010101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187" y="3560399"/>
            <a:ext cx="3813668" cy="33173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712" y="869281"/>
            <a:ext cx="6904680" cy="51194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97924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2222E-6 L 0.2085 0.24028 " pathEditMode="relative" rAng="0" ptsTypes="AA">
                                      <p:cBhvr>
                                        <p:cTn id="36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1201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-0.19306 0.24028 " pathEditMode="relative" rAng="0" ptsTypes="AA">
                                      <p:cBhvr>
                                        <p:cTn id="41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53" y="1201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0.2085 -0.26088 " pathEditMode="relative" rAng="0" ptsTypes="AA">
                                      <p:cBhvr>
                                        <p:cTn id="4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-1305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L -0.18507 -0.25926 " pathEditMode="relative" rAng="0" ptsTypes="AA">
                                      <p:cBhvr>
                                        <p:cTn id="51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3" y="-1296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1179871" y="-2323800"/>
            <a:ext cx="11503742" cy="11505600"/>
          </a:xfrm>
          <a:prstGeom prst="ellipse">
            <a:avLst/>
          </a:prstGeom>
          <a:solidFill>
            <a:srgbClr val="CE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椭圆 6"/>
          <p:cNvSpPr/>
          <p:nvPr/>
        </p:nvSpPr>
        <p:spPr>
          <a:xfrm>
            <a:off x="-1181729" y="-2323800"/>
            <a:ext cx="11505600" cy="11505600"/>
          </a:xfrm>
          <a:prstGeom prst="ellipse">
            <a:avLst/>
          </a:prstGeom>
          <a:solidFill>
            <a:srgbClr val="FF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1" y="3023955"/>
            <a:ext cx="9144000" cy="45005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133" y="-573192"/>
            <a:ext cx="2723823" cy="8094395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1999" dirty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  <a:ea typeface="Kozuka Mincho Pr6N EL" panose="02020200000000000000" pitchFamily="18" charset="-128"/>
              </a:rPr>
              <a:t>1</a:t>
            </a:r>
            <a:endParaRPr lang="zh-CN" altLang="en-US" sz="51999" dirty="0">
              <a:solidFill>
                <a:schemeClr val="bg1">
                  <a:lumMod val="75000"/>
                </a:schemeClr>
              </a:solidFill>
              <a:latin typeface="Impact" panose="020B0806030902050204" pitchFamily="34" charset="0"/>
              <a:ea typeface="Kozuka Mincho Pr6N EL" panose="02020200000000000000" pitchFamily="18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13960" y="1954071"/>
            <a:ext cx="356963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7200" dirty="0">
                <a:solidFill>
                  <a:schemeClr val="bg1">
                    <a:lumMod val="75000"/>
                  </a:schemeClr>
                </a:solidFill>
                <a:latin typeface="Impact"/>
              </a:rPr>
              <a:t>PART ONE</a:t>
            </a:r>
            <a:endParaRPr lang="zh-CN" altLang="en-US" sz="7200" dirty="0">
              <a:solidFill>
                <a:schemeClr val="bg1">
                  <a:lumMod val="75000"/>
                </a:scheme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055644024"/>
      </p:ext>
    </p:extLst>
  </p:cSld>
  <p:clrMapOvr>
    <a:masterClrMapping/>
  </p:clrMapOvr>
  <p:transition advClick="0" advTm="1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  <p:bldP spid="4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5697" y="1732289"/>
            <a:ext cx="6152606" cy="4561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06226" y="848379"/>
            <a:ext cx="8931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自行车快拆配合铝制夹片，可以迅速拆装及调整高度</a:t>
            </a:r>
            <a:endParaRPr lang="zh-CN" altLang="en-US" sz="2400" dirty="0">
              <a:latin typeface="方正细黑一简体" panose="02010601030101010101" pitchFamily="2" charset="-122"/>
              <a:ea typeface="方正细黑一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97351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5697" y="1732289"/>
            <a:ext cx="6152606" cy="456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06226" y="848379"/>
            <a:ext cx="8931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型材搭建框架，可以拆成模块，方便运输</a:t>
            </a:r>
            <a:endParaRPr lang="zh-CN" altLang="en-US" sz="2400" dirty="0">
              <a:latin typeface="方正细黑一简体" panose="02010601030101010101" pitchFamily="2" charset="-122"/>
              <a:ea typeface="方正细黑一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72510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1179871" y="-2323800"/>
            <a:ext cx="11503742" cy="11505600"/>
          </a:xfrm>
          <a:prstGeom prst="ellipse">
            <a:avLst/>
          </a:prstGeom>
          <a:solidFill>
            <a:srgbClr val="CE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椭圆 6"/>
          <p:cNvSpPr/>
          <p:nvPr/>
        </p:nvSpPr>
        <p:spPr>
          <a:xfrm>
            <a:off x="-1181729" y="-2323800"/>
            <a:ext cx="11505600" cy="11505600"/>
          </a:xfrm>
          <a:prstGeom prst="ellipse">
            <a:avLst/>
          </a:prstGeom>
          <a:solidFill>
            <a:srgbClr val="FF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1" y="3023955"/>
            <a:ext cx="9144000" cy="45005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133" y="-573192"/>
            <a:ext cx="3531736" cy="8094395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1999" dirty="0" smtClean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  <a:ea typeface="Kozuka Mincho Pr6N EL" panose="02020200000000000000" pitchFamily="18" charset="-128"/>
              </a:rPr>
              <a:t>2</a:t>
            </a:r>
            <a:endParaRPr lang="zh-CN" altLang="en-US" sz="51999" dirty="0">
              <a:solidFill>
                <a:schemeClr val="bg1">
                  <a:lumMod val="75000"/>
                </a:schemeClr>
              </a:solidFill>
              <a:latin typeface="Impact" panose="020B0806030902050204" pitchFamily="34" charset="0"/>
              <a:ea typeface="Kozuka Mincho Pr6N EL" panose="02020200000000000000" pitchFamily="18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98746" y="1954071"/>
            <a:ext cx="388484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7200" dirty="0">
                <a:solidFill>
                  <a:schemeClr val="bg1">
                    <a:lumMod val="75000"/>
                  </a:schemeClr>
                </a:solidFill>
                <a:latin typeface="Impact"/>
              </a:rPr>
              <a:t>PART </a:t>
            </a:r>
            <a:r>
              <a:rPr lang="en-US" altLang="zh-CN" sz="7200" dirty="0" smtClean="0">
                <a:solidFill>
                  <a:schemeClr val="bg1">
                    <a:lumMod val="75000"/>
                  </a:schemeClr>
                </a:solidFill>
                <a:latin typeface="Impact"/>
              </a:rPr>
              <a:t>TWO</a:t>
            </a:r>
            <a:endParaRPr lang="zh-CN" altLang="en-US" sz="7200" dirty="0">
              <a:solidFill>
                <a:schemeClr val="bg1">
                  <a:lumMod val="75000"/>
                </a:scheme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380161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500">
        <p:fade/>
      </p:transition>
    </mc:Choice>
    <mc:Fallback>
      <p:transition advClick="0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  <p:bldP spid="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2731" y="1677048"/>
            <a:ext cx="3203042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302731" y="835679"/>
            <a:ext cx="8453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三</a:t>
            </a:r>
            <a:r>
              <a:rPr lang="zh-CN" altLang="en-US" sz="24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层弹仓设计，可分三次加弹，气缸控制落弹挡板，动作迅速</a:t>
            </a:r>
            <a:endParaRPr lang="zh-CN" altLang="en-US" sz="2400" dirty="0">
              <a:latin typeface="方正细黑一简体" panose="02010601030101010101" pitchFamily="2" charset="-122"/>
              <a:ea typeface="方正细黑一简体" panose="02010601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951" y="1677048"/>
            <a:ext cx="5082353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905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1179871" y="-2323800"/>
            <a:ext cx="11503742" cy="11505600"/>
          </a:xfrm>
          <a:prstGeom prst="ellipse">
            <a:avLst/>
          </a:prstGeom>
          <a:solidFill>
            <a:srgbClr val="CE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椭圆 6"/>
          <p:cNvSpPr/>
          <p:nvPr/>
        </p:nvSpPr>
        <p:spPr>
          <a:xfrm>
            <a:off x="-1181729" y="-2323800"/>
            <a:ext cx="11505600" cy="11505600"/>
          </a:xfrm>
          <a:prstGeom prst="ellipse">
            <a:avLst/>
          </a:prstGeom>
          <a:solidFill>
            <a:srgbClr val="FF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1" y="3023955"/>
            <a:ext cx="9144000" cy="45005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133" y="-573192"/>
            <a:ext cx="3720890" cy="8094395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1999" dirty="0" smtClean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  <a:ea typeface="Kozuka Mincho Pr6N EL" panose="02020200000000000000" pitchFamily="18" charset="-128"/>
              </a:rPr>
              <a:t>3</a:t>
            </a:r>
            <a:endParaRPr lang="zh-CN" altLang="en-US" sz="51999" dirty="0">
              <a:solidFill>
                <a:schemeClr val="bg1">
                  <a:lumMod val="75000"/>
                </a:schemeClr>
              </a:solidFill>
              <a:latin typeface="Impact" panose="020B0806030902050204" pitchFamily="34" charset="0"/>
              <a:ea typeface="Kozuka Mincho Pr6N EL" panose="02020200000000000000" pitchFamily="18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99635" y="1954071"/>
            <a:ext cx="43839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7200" dirty="0">
                <a:solidFill>
                  <a:schemeClr val="bg1">
                    <a:lumMod val="75000"/>
                  </a:schemeClr>
                </a:solidFill>
                <a:latin typeface="Impact"/>
              </a:rPr>
              <a:t>PART </a:t>
            </a:r>
            <a:r>
              <a:rPr lang="en-US" altLang="zh-CN" sz="7200" dirty="0" smtClean="0">
                <a:solidFill>
                  <a:schemeClr val="bg1">
                    <a:lumMod val="75000"/>
                  </a:schemeClr>
                </a:solidFill>
                <a:latin typeface="Impact"/>
              </a:rPr>
              <a:t>THREE</a:t>
            </a:r>
            <a:endParaRPr lang="zh-CN" altLang="en-US" sz="7200" dirty="0">
              <a:solidFill>
                <a:schemeClr val="bg1">
                  <a:lumMod val="75000"/>
                </a:scheme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143863363"/>
      </p:ext>
    </p:extLst>
  </p:cSld>
  <p:clrMapOvr>
    <a:masterClrMapping/>
  </p:clrMapOvr>
  <p:transition advClick="0" advTm="1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  <p:bldP spid="4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191" y="4661895"/>
            <a:ext cx="4039539" cy="175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395191" y="508000"/>
            <a:ext cx="40654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24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由</a:t>
            </a:r>
            <a:r>
              <a:rPr lang="zh-CN" altLang="en-US" sz="24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直线导轨、直线轴承</a:t>
            </a:r>
            <a:r>
              <a:rPr lang="en-US" altLang="zh-CN" sz="24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+</a:t>
            </a:r>
            <a:r>
              <a:rPr lang="zh-CN" altLang="en-US" sz="24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光杆、转盘组成的三个自由度，可以使加弹模块在一定范围的平面内平移与旋转，从而使战车在一定范围内以任意位置、任意角度进入补给站，均可成功补弹。</a:t>
            </a:r>
            <a:endParaRPr lang="zh-CN" altLang="en-US" sz="2400" dirty="0">
              <a:latin typeface="方正细黑一简体" panose="02010601030101010101" pitchFamily="2" charset="-122"/>
              <a:ea typeface="方正细黑一简体" panose="02010601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275" y="3616616"/>
            <a:ext cx="3780000" cy="280266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275" y="508000"/>
            <a:ext cx="3780000" cy="280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627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1179871" y="-2323800"/>
            <a:ext cx="11503742" cy="11505600"/>
          </a:xfrm>
          <a:prstGeom prst="ellipse">
            <a:avLst/>
          </a:prstGeom>
          <a:solidFill>
            <a:srgbClr val="CE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椭圆 6"/>
          <p:cNvSpPr/>
          <p:nvPr/>
        </p:nvSpPr>
        <p:spPr>
          <a:xfrm>
            <a:off x="-1181729" y="-2323800"/>
            <a:ext cx="11505600" cy="11505600"/>
          </a:xfrm>
          <a:prstGeom prst="ellipse">
            <a:avLst/>
          </a:prstGeom>
          <a:solidFill>
            <a:srgbClr val="FF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1" y="3023955"/>
            <a:ext cx="9144000" cy="45005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133" y="-573192"/>
            <a:ext cx="3515706" cy="8094395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1999" dirty="0" smtClean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  <a:ea typeface="Kozuka Mincho Pr6N EL" panose="02020200000000000000" pitchFamily="18" charset="-128"/>
              </a:rPr>
              <a:t>4</a:t>
            </a:r>
            <a:endParaRPr lang="zh-CN" altLang="en-US" sz="51999" dirty="0">
              <a:solidFill>
                <a:schemeClr val="bg1">
                  <a:lumMod val="75000"/>
                </a:schemeClr>
              </a:solidFill>
              <a:latin typeface="Impact" panose="020B0806030902050204" pitchFamily="34" charset="0"/>
              <a:ea typeface="Kozuka Mincho Pr6N EL" panose="02020200000000000000" pitchFamily="18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728251" y="1954071"/>
            <a:ext cx="405534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7200" dirty="0" smtClean="0">
                <a:solidFill>
                  <a:schemeClr val="bg1">
                    <a:lumMod val="75000"/>
                  </a:schemeClr>
                </a:solidFill>
                <a:latin typeface="Impact"/>
              </a:rPr>
              <a:t>PART FOUR</a:t>
            </a:r>
            <a:endParaRPr lang="zh-CN" altLang="en-US" sz="7200" dirty="0">
              <a:solidFill>
                <a:schemeClr val="bg1">
                  <a:lumMod val="75000"/>
                </a:scheme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542106744"/>
      </p:ext>
    </p:extLst>
  </p:cSld>
  <p:clrMapOvr>
    <a:masterClrMapping/>
  </p:clrMapOvr>
  <p:transition advClick="0" advTm="1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  <p:bldP spid="4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5697" y="1910089"/>
            <a:ext cx="6152605" cy="456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06225" y="441979"/>
            <a:ext cx="8931547" cy="1142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行程开关用于触发补弹</a:t>
            </a:r>
            <a:endParaRPr lang="en-US" altLang="zh-CN" sz="2400" dirty="0" smtClean="0">
              <a:latin typeface="方正细黑一简体" panose="02010601030101010101" pitchFamily="2" charset="-122"/>
              <a:ea typeface="方正细黑一简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红外对管用于识别战车敌我身份</a:t>
            </a:r>
            <a:endParaRPr lang="zh-CN" altLang="en-US" sz="2400" dirty="0">
              <a:latin typeface="方正细黑一简体" panose="02010601030101010101" pitchFamily="2" charset="-122"/>
              <a:ea typeface="方正细黑一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53925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1179871" y="-2323800"/>
            <a:ext cx="11503742" cy="11505600"/>
          </a:xfrm>
          <a:prstGeom prst="ellipse">
            <a:avLst/>
          </a:prstGeom>
          <a:solidFill>
            <a:srgbClr val="CE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椭圆 6"/>
          <p:cNvSpPr/>
          <p:nvPr/>
        </p:nvSpPr>
        <p:spPr>
          <a:xfrm>
            <a:off x="-1181729" y="-2323800"/>
            <a:ext cx="11505600" cy="11505600"/>
          </a:xfrm>
          <a:prstGeom prst="ellipse">
            <a:avLst/>
          </a:prstGeom>
          <a:solidFill>
            <a:srgbClr val="FF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1" y="3023955"/>
            <a:ext cx="9144000" cy="45005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133" y="-573192"/>
            <a:ext cx="3762568" cy="8094395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1999" dirty="0" smtClean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  <a:ea typeface="Kozuka Mincho Pr6N EL" panose="02020200000000000000" pitchFamily="18" charset="-128"/>
              </a:rPr>
              <a:t>5</a:t>
            </a:r>
            <a:endParaRPr lang="zh-CN" altLang="en-US" sz="51999" dirty="0">
              <a:solidFill>
                <a:schemeClr val="bg1">
                  <a:lumMod val="75000"/>
                </a:schemeClr>
              </a:solidFill>
              <a:latin typeface="Impact" panose="020B0806030902050204" pitchFamily="34" charset="0"/>
              <a:ea typeface="Kozuka Mincho Pr6N EL" panose="02020200000000000000" pitchFamily="18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01750" y="1954071"/>
            <a:ext cx="36818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7200" dirty="0" smtClean="0">
                <a:solidFill>
                  <a:schemeClr val="bg1">
                    <a:lumMod val="75000"/>
                  </a:schemeClr>
                </a:solidFill>
                <a:latin typeface="Impact"/>
              </a:rPr>
              <a:t>PART FIVE</a:t>
            </a:r>
            <a:endParaRPr lang="zh-CN" altLang="en-US" sz="7200" dirty="0">
              <a:solidFill>
                <a:schemeClr val="bg1">
                  <a:lumMod val="75000"/>
                </a:scheme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943445792"/>
      </p:ext>
    </p:extLst>
  </p:cSld>
  <p:clrMapOvr>
    <a:masterClrMapping/>
  </p:clrMapOvr>
  <p:transition advClick="0" advTm="1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  <p:bldP spid="4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0831" y="1732289"/>
            <a:ext cx="3382336" cy="456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06226" y="848379"/>
            <a:ext cx="8931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方正细黑一简体" panose="02010601030101010101" pitchFamily="2" charset="-122"/>
                <a:ea typeface="方正细黑一简体" panose="02010601030101010101" pitchFamily="2" charset="-122"/>
              </a:rPr>
              <a:t>总体效果</a:t>
            </a:r>
            <a:endParaRPr lang="zh-CN" altLang="en-US" sz="3200" dirty="0">
              <a:latin typeface="方正细黑一简体" panose="02010601030101010101" pitchFamily="2" charset="-122"/>
              <a:ea typeface="方正细黑一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05337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-1179871" y="-2323800"/>
            <a:ext cx="11503742" cy="11505600"/>
          </a:xfrm>
          <a:prstGeom prst="ellipse">
            <a:avLst/>
          </a:prstGeom>
          <a:solidFill>
            <a:srgbClr val="CE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2" name="椭圆 11"/>
          <p:cNvSpPr/>
          <p:nvPr/>
        </p:nvSpPr>
        <p:spPr>
          <a:xfrm>
            <a:off x="-1181729" y="-2323800"/>
            <a:ext cx="11505600" cy="11505600"/>
          </a:xfrm>
          <a:prstGeom prst="ellipse">
            <a:avLst/>
          </a:prstGeom>
          <a:solidFill>
            <a:srgbClr val="FF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1600199" y="2811689"/>
            <a:ext cx="6995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4800" dirty="0">
              <a:latin typeface="Bell MT" panose="02020503060305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-562845" y="2644170"/>
            <a:ext cx="102678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atin typeface="Bell MT" panose="02020503060305020303" pitchFamily="18" charset="0"/>
              </a:rPr>
              <a:t>THANKS</a:t>
            </a:r>
            <a:endParaRPr lang="zh-CN" altLang="en-US" sz="9600" dirty="0">
              <a:latin typeface="Bell MT" panose="020205030603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92124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145</Words>
  <Application>Microsoft Office PowerPoint</Application>
  <PresentationFormat>全屏显示(4:3)</PresentationFormat>
  <Paragraphs>24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Kozuka Mincho Pr6N EL</vt:lpstr>
      <vt:lpstr>方正细黑一简体</vt:lpstr>
      <vt:lpstr>宋体</vt:lpstr>
      <vt:lpstr>Arial</vt:lpstr>
      <vt:lpstr>Bell MT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补给站机械设计</dc:title>
  <dc:creator>曹栋</dc:creator>
  <cp:lastModifiedBy>曹栋</cp:lastModifiedBy>
  <cp:revision>27</cp:revision>
  <dcterms:created xsi:type="dcterms:W3CDTF">2015-07-05T07:28:26Z</dcterms:created>
  <dcterms:modified xsi:type="dcterms:W3CDTF">2015-07-05T14:59:46Z</dcterms:modified>
</cp:coreProperties>
</file>